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sldIdLst>
    <p:sldId id="256" r:id="rId2"/>
    <p:sldId id="259" r:id="rId3"/>
    <p:sldId id="262" r:id="rId4"/>
    <p:sldId id="265" r:id="rId5"/>
    <p:sldId id="266" r:id="rId6"/>
    <p:sldId id="267" r:id="rId7"/>
    <p:sldId id="268"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Fave Script Bold Pro" pitchFamily="2" charset="0"/>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234E5-E41B-477D-BF42-0D7648C95E66}" v="2150" dt="2022-07-31T07:35:52.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308" autoAdjust="0"/>
  </p:normalViewPr>
  <p:slideViewPr>
    <p:cSldViewPr snapToGrid="0">
      <p:cViewPr varScale="1">
        <p:scale>
          <a:sx n="42" d="100"/>
          <a:sy n="42" d="100"/>
        </p:scale>
        <p:origin x="33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A8D234E5-E41B-477D-BF42-0D7648C95E66}"/>
    <pc:docChg chg="custSel delSld modSld">
      <pc:chgData name="Stan Cox" userId="9376f276357bfffd" providerId="LiveId" clId="{A8D234E5-E41B-477D-BF42-0D7648C95E66}" dt="2022-07-31T07:35:52.400" v="5178"/>
      <pc:docMkLst>
        <pc:docMk/>
      </pc:docMkLst>
      <pc:sldChg chg="del">
        <pc:chgData name="Stan Cox" userId="9376f276357bfffd" providerId="LiveId" clId="{A8D234E5-E41B-477D-BF42-0D7648C95E66}" dt="2022-07-31T06:40:37.674" v="0" actId="47"/>
        <pc:sldMkLst>
          <pc:docMk/>
          <pc:sldMk cId="2235427173" sldId="257"/>
        </pc:sldMkLst>
      </pc:sldChg>
      <pc:sldChg chg="del">
        <pc:chgData name="Stan Cox" userId="9376f276357bfffd" providerId="LiveId" clId="{A8D234E5-E41B-477D-BF42-0D7648C95E66}" dt="2022-07-31T06:40:39.752" v="1" actId="47"/>
        <pc:sldMkLst>
          <pc:docMk/>
          <pc:sldMk cId="1700269884" sldId="258"/>
        </pc:sldMkLst>
      </pc:sldChg>
      <pc:sldChg chg="modSp mod modAnim modNotesTx">
        <pc:chgData name="Stan Cox" userId="9376f276357bfffd" providerId="LiveId" clId="{A8D234E5-E41B-477D-BF42-0D7648C95E66}" dt="2022-07-31T07:34:34.585" v="5160"/>
        <pc:sldMkLst>
          <pc:docMk/>
          <pc:sldMk cId="3385963905" sldId="259"/>
        </pc:sldMkLst>
        <pc:spChg chg="mod">
          <ac:chgData name="Stan Cox" userId="9376f276357bfffd" providerId="LiveId" clId="{A8D234E5-E41B-477D-BF42-0D7648C95E66}" dt="2022-07-31T06:41:26.531" v="28" actId="20577"/>
          <ac:spMkLst>
            <pc:docMk/>
            <pc:sldMk cId="3385963905" sldId="259"/>
            <ac:spMk id="2" creationId="{66804595-05AC-A6B3-9655-6C0B5BD48B61}"/>
          </ac:spMkLst>
        </pc:spChg>
        <pc:spChg chg="mod">
          <ac:chgData name="Stan Cox" userId="9376f276357bfffd" providerId="LiveId" clId="{A8D234E5-E41B-477D-BF42-0D7648C95E66}" dt="2022-07-31T07:09:00.282" v="2975" actId="20577"/>
          <ac:spMkLst>
            <pc:docMk/>
            <pc:sldMk cId="3385963905" sldId="259"/>
            <ac:spMk id="3" creationId="{E4DD9DC3-1C93-65A8-FFDB-5336824C4B9D}"/>
          </ac:spMkLst>
        </pc:spChg>
      </pc:sldChg>
      <pc:sldChg chg="del">
        <pc:chgData name="Stan Cox" userId="9376f276357bfffd" providerId="LiveId" clId="{A8D234E5-E41B-477D-BF42-0D7648C95E66}" dt="2022-07-31T06:40:42.474" v="2" actId="47"/>
        <pc:sldMkLst>
          <pc:docMk/>
          <pc:sldMk cId="86465714" sldId="260"/>
        </pc:sldMkLst>
      </pc:sldChg>
      <pc:sldChg chg="del">
        <pc:chgData name="Stan Cox" userId="9376f276357bfffd" providerId="LiveId" clId="{A8D234E5-E41B-477D-BF42-0D7648C95E66}" dt="2022-07-31T06:40:43.623" v="3" actId="47"/>
        <pc:sldMkLst>
          <pc:docMk/>
          <pc:sldMk cId="464791370" sldId="261"/>
        </pc:sldMkLst>
      </pc:sldChg>
      <pc:sldChg chg="modSp mod modAnim modNotesTx">
        <pc:chgData name="Stan Cox" userId="9376f276357bfffd" providerId="LiveId" clId="{A8D234E5-E41B-477D-BF42-0D7648C95E66}" dt="2022-07-31T07:34:50.771" v="5164"/>
        <pc:sldMkLst>
          <pc:docMk/>
          <pc:sldMk cId="991016528" sldId="262"/>
        </pc:sldMkLst>
        <pc:spChg chg="mod">
          <ac:chgData name="Stan Cox" userId="9376f276357bfffd" providerId="LiveId" clId="{A8D234E5-E41B-477D-BF42-0D7648C95E66}" dt="2022-07-31T06:41:59.858" v="72" actId="20577"/>
          <ac:spMkLst>
            <pc:docMk/>
            <pc:sldMk cId="991016528" sldId="262"/>
            <ac:spMk id="2" creationId="{66804595-05AC-A6B3-9655-6C0B5BD48B61}"/>
          </ac:spMkLst>
        </pc:spChg>
        <pc:spChg chg="mod">
          <ac:chgData name="Stan Cox" userId="9376f276357bfffd" providerId="LiveId" clId="{A8D234E5-E41B-477D-BF42-0D7648C95E66}" dt="2022-07-31T07:01:06.056" v="2052" actId="20577"/>
          <ac:spMkLst>
            <pc:docMk/>
            <pc:sldMk cId="991016528" sldId="262"/>
            <ac:spMk id="3" creationId="{E4DD9DC3-1C93-65A8-FFDB-5336824C4B9D}"/>
          </ac:spMkLst>
        </pc:spChg>
      </pc:sldChg>
      <pc:sldChg chg="del">
        <pc:chgData name="Stan Cox" userId="9376f276357bfffd" providerId="LiveId" clId="{A8D234E5-E41B-477D-BF42-0D7648C95E66}" dt="2022-07-31T06:40:46.941" v="4" actId="47"/>
        <pc:sldMkLst>
          <pc:docMk/>
          <pc:sldMk cId="758412960" sldId="263"/>
        </pc:sldMkLst>
      </pc:sldChg>
      <pc:sldChg chg="del">
        <pc:chgData name="Stan Cox" userId="9376f276357bfffd" providerId="LiveId" clId="{A8D234E5-E41B-477D-BF42-0D7648C95E66}" dt="2022-07-31T06:40:48.381" v="5" actId="47"/>
        <pc:sldMkLst>
          <pc:docMk/>
          <pc:sldMk cId="2554261329" sldId="264"/>
        </pc:sldMkLst>
      </pc:sldChg>
      <pc:sldChg chg="modSp mod modAnim modNotesTx">
        <pc:chgData name="Stan Cox" userId="9376f276357bfffd" providerId="LiveId" clId="{A8D234E5-E41B-477D-BF42-0D7648C95E66}" dt="2022-07-31T07:35:10.367" v="5169"/>
        <pc:sldMkLst>
          <pc:docMk/>
          <pc:sldMk cId="2117940456" sldId="265"/>
        </pc:sldMkLst>
        <pc:spChg chg="mod">
          <ac:chgData name="Stan Cox" userId="9376f276357bfffd" providerId="LiveId" clId="{A8D234E5-E41B-477D-BF42-0D7648C95E66}" dt="2022-07-31T06:43:41.409" v="155" actId="20577"/>
          <ac:spMkLst>
            <pc:docMk/>
            <pc:sldMk cId="2117940456" sldId="265"/>
            <ac:spMk id="2" creationId="{66804595-05AC-A6B3-9655-6C0B5BD48B61}"/>
          </ac:spMkLst>
        </pc:spChg>
        <pc:spChg chg="mod">
          <ac:chgData name="Stan Cox" userId="9376f276357bfffd" providerId="LiveId" clId="{A8D234E5-E41B-477D-BF42-0D7648C95E66}" dt="2022-07-31T06:50:35.376" v="644" actId="20577"/>
          <ac:spMkLst>
            <pc:docMk/>
            <pc:sldMk cId="2117940456" sldId="265"/>
            <ac:spMk id="3" creationId="{E4DD9DC3-1C93-65A8-FFDB-5336824C4B9D}"/>
          </ac:spMkLst>
        </pc:spChg>
      </pc:sldChg>
      <pc:sldChg chg="modSp modAnim modNotesTx">
        <pc:chgData name="Stan Cox" userId="9376f276357bfffd" providerId="LiveId" clId="{A8D234E5-E41B-477D-BF42-0D7648C95E66}" dt="2022-07-31T07:35:25.351" v="5172"/>
        <pc:sldMkLst>
          <pc:docMk/>
          <pc:sldMk cId="1737712900" sldId="266"/>
        </pc:sldMkLst>
        <pc:spChg chg="mod">
          <ac:chgData name="Stan Cox" userId="9376f276357bfffd" providerId="LiveId" clId="{A8D234E5-E41B-477D-BF42-0D7648C95E66}" dt="2022-07-31T07:14:24.796" v="3783" actId="20577"/>
          <ac:spMkLst>
            <pc:docMk/>
            <pc:sldMk cId="1737712900" sldId="266"/>
            <ac:spMk id="3" creationId="{E4DD9DC3-1C93-65A8-FFDB-5336824C4B9D}"/>
          </ac:spMkLst>
        </pc:spChg>
      </pc:sldChg>
      <pc:sldChg chg="modSp modAnim modNotesTx">
        <pc:chgData name="Stan Cox" userId="9376f276357bfffd" providerId="LiveId" clId="{A8D234E5-E41B-477D-BF42-0D7648C95E66}" dt="2022-07-31T07:35:37.476" v="5174"/>
        <pc:sldMkLst>
          <pc:docMk/>
          <pc:sldMk cId="2364043306" sldId="267"/>
        </pc:sldMkLst>
        <pc:spChg chg="mod">
          <ac:chgData name="Stan Cox" userId="9376f276357bfffd" providerId="LiveId" clId="{A8D234E5-E41B-477D-BF42-0D7648C95E66}" dt="2022-07-31T07:27:10.658" v="4916" actId="20577"/>
          <ac:spMkLst>
            <pc:docMk/>
            <pc:sldMk cId="2364043306" sldId="267"/>
            <ac:spMk id="3" creationId="{E4DD9DC3-1C93-65A8-FFDB-5336824C4B9D}"/>
          </ac:spMkLst>
        </pc:spChg>
      </pc:sldChg>
      <pc:sldChg chg="modSp modAnim">
        <pc:chgData name="Stan Cox" userId="9376f276357bfffd" providerId="LiveId" clId="{A8D234E5-E41B-477D-BF42-0D7648C95E66}" dt="2022-07-31T07:35:52.400" v="5178"/>
        <pc:sldMkLst>
          <pc:docMk/>
          <pc:sldMk cId="1056946390" sldId="268"/>
        </pc:sldMkLst>
        <pc:spChg chg="mod">
          <ac:chgData name="Stan Cox" userId="9376f276357bfffd" providerId="LiveId" clId="{A8D234E5-E41B-477D-BF42-0D7648C95E66}" dt="2022-07-31T07:33:48.865" v="5155" actId="20577"/>
          <ac:spMkLst>
            <pc:docMk/>
            <pc:sldMk cId="1056946390" sldId="268"/>
            <ac:spMk id="3" creationId="{E4DD9DC3-1C93-65A8-FFDB-5336824C4B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50508-2212-4351-B552-2BAEDB046656}" type="datetimeFigureOut">
              <a:rPr lang="en-US" smtClean="0"/>
              <a:t>7/31/2022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443FB-B295-4D2E-8E5C-EDD8A2CF97C7}" type="slidenum">
              <a:rPr lang="en-US" smtClean="0"/>
              <a:t>‹#›</a:t>
            </a:fld>
            <a:endParaRPr lang="en-US"/>
          </a:p>
        </p:txBody>
      </p:sp>
    </p:spTree>
    <p:extLst>
      <p:ext uri="{BB962C8B-B14F-4D97-AF65-F5344CB8AC3E}">
        <p14:creationId xmlns:p14="http://schemas.microsoft.com/office/powerpoint/2010/main" val="180533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13:1-7), </a:t>
            </a:r>
            <a:r>
              <a:rPr lang="en-US" i="1" dirty="0"/>
              <a:t>“Let every soul be subject to the governing authorities. For there is no authority except from God, and the authorities that exist are appointed by God.</a:t>
            </a:r>
            <a:r>
              <a:rPr lang="en-US" i="1" baseline="30000" dirty="0"/>
              <a:t> 2</a:t>
            </a:r>
            <a:r>
              <a:rPr lang="en-US" i="1" dirty="0"/>
              <a:t> Therefore whoever resists the authority resists the ordinance of God, and those who resist will bring judgment on themselves.</a:t>
            </a:r>
            <a:r>
              <a:rPr lang="en-US" i="1" baseline="30000" dirty="0"/>
              <a:t> 3</a:t>
            </a:r>
            <a:r>
              <a:rPr lang="en-US" i="1" dirty="0"/>
              <a:t> For rulers are not a terror to good works, but to evil. Do you want to be unafraid of the authority? Do what is good, and you will have praise from the same.</a:t>
            </a:r>
            <a:r>
              <a:rPr lang="en-US" i="1" baseline="30000" dirty="0"/>
              <a:t> 4</a:t>
            </a:r>
            <a:r>
              <a:rPr lang="en-US" i="1" dirty="0"/>
              <a:t> For he is God's minister to you for good. But if you do evil, be afraid; for he does not bear the sword in vain; for he is God's minister, an avenger to execute wrath on him who practices evil.</a:t>
            </a:r>
            <a:r>
              <a:rPr lang="en-US" i="1" baseline="30000" dirty="0"/>
              <a:t> 5</a:t>
            </a:r>
            <a:r>
              <a:rPr lang="en-US" i="1" dirty="0"/>
              <a:t> Therefore you must be subject, not only because of wrath but also for conscience’ sake.</a:t>
            </a:r>
            <a:r>
              <a:rPr lang="en-US" i="1" baseline="30000" dirty="0"/>
              <a:t> 6</a:t>
            </a:r>
            <a:r>
              <a:rPr lang="en-US" i="1" dirty="0"/>
              <a:t> For because of this you also pay taxes, for they are God's ministers attending continually to this very thing.</a:t>
            </a:r>
            <a:r>
              <a:rPr lang="en-US" i="1" baseline="30000" dirty="0"/>
              <a:t> 7</a:t>
            </a:r>
            <a:r>
              <a:rPr lang="en-US" i="1" dirty="0"/>
              <a:t> Render therefore to all their due: taxes to whom taxes are due, customs to whom customs, fear to whom fear, honor to whom honor.”</a:t>
            </a:r>
          </a:p>
          <a:p>
            <a:endParaRPr lang="en-US" dirty="0"/>
          </a:p>
          <a:p>
            <a:pPr marL="171450" indent="-171450">
              <a:buFont typeface="Arial" panose="020B0604020202020204" pitchFamily="34" charset="0"/>
              <a:buChar char="•"/>
            </a:pPr>
            <a:r>
              <a:rPr lang="en-US" b="1" dirty="0"/>
              <a:t>Main points:</a:t>
            </a:r>
          </a:p>
          <a:p>
            <a:pPr marL="628650" lvl="1" indent="-171450">
              <a:buFont typeface="Arial" panose="020B0604020202020204" pitchFamily="34" charset="0"/>
              <a:buChar char="•"/>
            </a:pPr>
            <a:r>
              <a:rPr lang="en-US" dirty="0"/>
              <a:t>We are to be subject to the governing authorities (Even evil, as Rome)</a:t>
            </a:r>
          </a:p>
          <a:p>
            <a:pPr marL="628650" lvl="1" indent="-171450">
              <a:buFont typeface="Arial" panose="020B0604020202020204" pitchFamily="34" charset="0"/>
              <a:buChar char="•"/>
            </a:pPr>
            <a:r>
              <a:rPr lang="en-US" dirty="0"/>
              <a:t>Civil authority exists by God’s “appointment”, so must not be resisted. Such would equate with resisting God.</a:t>
            </a:r>
          </a:p>
          <a:p>
            <a:pPr marL="628650" lvl="1" indent="-171450">
              <a:buFont typeface="Arial" panose="020B0604020202020204" pitchFamily="34" charset="0"/>
              <a:buChar char="•"/>
            </a:pPr>
            <a:r>
              <a:rPr lang="en-US" dirty="0"/>
              <a:t>Laws are in place to control evil workers.</a:t>
            </a:r>
          </a:p>
          <a:p>
            <a:pPr marL="628650" lvl="1" indent="-171450">
              <a:buFont typeface="Arial" panose="020B0604020202020204" pitchFamily="34" charset="0"/>
              <a:buChar char="•"/>
            </a:pPr>
            <a:r>
              <a:rPr lang="en-US" dirty="0"/>
              <a:t>The Sword (capital punishment?)</a:t>
            </a:r>
          </a:p>
          <a:p>
            <a:pPr marL="628650" lvl="1" indent="-171450">
              <a:buFont typeface="Arial" panose="020B0604020202020204" pitchFamily="34" charset="0"/>
              <a:buChar char="•"/>
            </a:pPr>
            <a:r>
              <a:rPr lang="en-US" dirty="0"/>
              <a:t>Taxes are also to be paid (for civil services)</a:t>
            </a:r>
          </a:p>
          <a:p>
            <a:pPr marL="1085850" lvl="2" indent="-171450">
              <a:buFont typeface="Arial" panose="020B0604020202020204" pitchFamily="34" charset="0"/>
              <a:buChar char="•"/>
            </a:pPr>
            <a:r>
              <a:rPr lang="en-US" dirty="0"/>
              <a:t> Note: Government exists as a part of God’s plan.  Like marriage, etc.</a:t>
            </a:r>
          </a:p>
          <a:p>
            <a:pPr marL="628650" lvl="1" indent="-171450">
              <a:buFont typeface="Arial" panose="020B0604020202020204" pitchFamily="34" charset="0"/>
              <a:buChar char="•"/>
            </a:pPr>
            <a:r>
              <a:rPr lang="en-US" dirty="0"/>
              <a:t>Render to God and man what is due.  (Note:  Jesus said the same in our final verse).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68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Peter 2:13-16), </a:t>
            </a:r>
            <a:r>
              <a:rPr lang="en-US" i="1" dirty="0"/>
              <a:t>“Therefore submit yourselves to every ordinance of man for the Lord's sake, whether to the king as supreme,</a:t>
            </a:r>
            <a:r>
              <a:rPr lang="en-US" i="1" baseline="30000" dirty="0"/>
              <a:t> 14</a:t>
            </a:r>
            <a:r>
              <a:rPr lang="en-US" i="1" dirty="0"/>
              <a:t> or to governors, as to those who are sent by him for the punishment of evildoers and for the praise of those who do good.</a:t>
            </a:r>
            <a:r>
              <a:rPr lang="en-US" i="1" baseline="30000" dirty="0"/>
              <a:t> 15</a:t>
            </a:r>
            <a:r>
              <a:rPr lang="en-US" i="1" dirty="0"/>
              <a:t> For this is the will of God, that by doing good you may put to silence the ignorance of foolish men—</a:t>
            </a:r>
            <a:r>
              <a:rPr lang="en-US" i="1" baseline="30000" dirty="0"/>
              <a:t> 16</a:t>
            </a:r>
            <a:r>
              <a:rPr lang="en-US" i="1" dirty="0"/>
              <a:t> as free, yet not using liberty as a cloak for vice, but as bondservants of God.</a:t>
            </a:r>
            <a:r>
              <a:rPr lang="en-US" i="1" baseline="30000" dirty="0"/>
              <a:t> 17</a:t>
            </a:r>
            <a:r>
              <a:rPr lang="en-US" i="1" dirty="0"/>
              <a:t> Honor all people. Love the brotherhood. Fear God. Honor the king.”</a:t>
            </a:r>
          </a:p>
          <a:p>
            <a:endParaRPr lang="en-US" dirty="0"/>
          </a:p>
          <a:p>
            <a:pPr marL="171450" indent="-171450">
              <a:buFont typeface="Arial" panose="020B0604020202020204" pitchFamily="34" charset="0"/>
              <a:buChar char="•"/>
            </a:pPr>
            <a:r>
              <a:rPr lang="en-US" b="1" dirty="0"/>
              <a:t>Main points:</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Submission to the civil authorities and laws are required by God</a:t>
            </a:r>
          </a:p>
          <a:p>
            <a:pPr marL="1085850" lvl="2"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Example:  Bondservants to Masters</a:t>
            </a:r>
          </a:p>
          <a:p>
            <a:pPr marL="0" lvl="0" indent="0" algn="l">
              <a:buFont typeface="Arial" panose="020B0604020202020204" pitchFamily="34" charset="0"/>
              <a:buNone/>
            </a:pPr>
            <a:r>
              <a:rPr lang="en-US" b="1" dirty="0"/>
              <a:t>(Ephesians 6:5-8), </a:t>
            </a:r>
            <a:r>
              <a:rPr lang="en-US" i="1" dirty="0"/>
              <a:t>”Bondservants, be obedient to those who are your masters according to the flesh, with fear and trembling, in sincerity of heart, as to Christ;</a:t>
            </a:r>
            <a:r>
              <a:rPr lang="en-US" i="1" baseline="30000" dirty="0"/>
              <a:t> 6</a:t>
            </a:r>
            <a:r>
              <a:rPr lang="en-US" i="1" dirty="0"/>
              <a:t> not with eyeservice, as men-pleasers, but as bondservants of Christ, doing the will of God from the heart,</a:t>
            </a:r>
            <a:r>
              <a:rPr lang="en-US" i="1" baseline="30000" dirty="0"/>
              <a:t> 7</a:t>
            </a:r>
            <a:r>
              <a:rPr lang="en-US" i="1" dirty="0"/>
              <a:t> with goodwill doing service, as to the Lord, and not to men,</a:t>
            </a:r>
            <a:r>
              <a:rPr lang="en-US" i="1" baseline="30000" dirty="0"/>
              <a:t> 8</a:t>
            </a:r>
            <a:r>
              <a:rPr lang="en-US" i="1" dirty="0"/>
              <a:t> knowing that whatever good anyone does, he will receive the same from the Lord, whether he is a slave or free.”</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It seems that this is inclusive not only of the ultimate authority, but also lesser authorities.</a:t>
            </a:r>
          </a:p>
          <a:p>
            <a:pPr marL="1085850" lvl="2" indent="-171450" algn="l">
              <a:buFont typeface="Arial" panose="020B0604020202020204" pitchFamily="34" charset="0"/>
              <a:buChar char="•"/>
            </a:pPr>
            <a:r>
              <a:rPr lang="en-US" sz="1200" b="1" dirty="0">
                <a:solidFill>
                  <a:schemeClr val="bg1"/>
                </a:solidFill>
                <a:effectLst>
                  <a:outerShdw blurRad="38100" dist="38100" dir="2700000" algn="tl">
                    <a:srgbClr val="000000">
                      <a:alpha val="43137"/>
                    </a:srgbClr>
                  </a:outerShdw>
                </a:effectLst>
              </a:rPr>
              <a:t>Q: </a:t>
            </a:r>
            <a:r>
              <a:rPr lang="en-US" sz="1200" dirty="0">
                <a:solidFill>
                  <a:schemeClr val="bg1"/>
                </a:solidFill>
                <a:effectLst>
                  <a:outerShdw blurRad="38100" dist="38100" dir="2700000" algn="tl">
                    <a:srgbClr val="000000">
                      <a:alpha val="43137"/>
                    </a:srgbClr>
                  </a:outerShdw>
                </a:effectLst>
              </a:rPr>
              <a:t>Does your views on the constitution give allowance to disobey what you consider to be unconstitutional laws or orders?</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Being law abiding is commendable, and God’s will</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Being law abiding takes away any accusation that foolish men might raise</a:t>
            </a:r>
          </a:p>
          <a:p>
            <a:pPr marL="1085850" lvl="2"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Our liberty in Christ does not give us the right to engage in vice</a:t>
            </a:r>
          </a:p>
          <a:p>
            <a:pPr marL="1085850" lvl="2"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Does not mean that false accusations might be raised</a:t>
            </a:r>
          </a:p>
          <a:p>
            <a:pPr marL="1085850" lvl="2"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But, we should give no reason for such accusations</a:t>
            </a:r>
          </a:p>
          <a:p>
            <a:pPr marL="1085850" lvl="2"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Example:  Love feasts (immorality) Lord’s Supper (cannibalism)</a:t>
            </a:r>
          </a:p>
          <a:p>
            <a:pPr marL="0" lvl="0" indent="0" algn="l">
              <a:buFont typeface="Arial" panose="020B0604020202020204" pitchFamily="34" charset="0"/>
              <a:buNone/>
            </a:pPr>
            <a:r>
              <a:rPr lang="en-US" sz="1200" b="1" dirty="0">
                <a:solidFill>
                  <a:schemeClr val="bg1"/>
                </a:solidFill>
                <a:effectLst>
                  <a:outerShdw blurRad="38100" dist="38100" dir="2700000" algn="tl">
                    <a:srgbClr val="000000">
                      <a:alpha val="43137"/>
                    </a:srgbClr>
                  </a:outerShdw>
                </a:effectLst>
              </a:rPr>
              <a:t>(</a:t>
            </a:r>
            <a:r>
              <a:rPr lang="en-US" b="1" dirty="0"/>
              <a:t>1 Peter 4:14-16), </a:t>
            </a:r>
            <a:r>
              <a:rPr lang="en-US" i="1" dirty="0"/>
              <a:t>“If you are reproached for the name of Christ, blessed are you, for the Spirit of glory and of God rests upon you. On their part He is blasphemed, but on your part He is glorified.</a:t>
            </a:r>
            <a:r>
              <a:rPr lang="en-US" i="1" baseline="30000" dirty="0"/>
              <a:t> 15</a:t>
            </a:r>
            <a:r>
              <a:rPr lang="en-US" i="1" dirty="0"/>
              <a:t> But let none of you suffer as a murderer, a thief, an evildoer, or as a busybody in other people's matters.</a:t>
            </a:r>
            <a:r>
              <a:rPr lang="en-US" i="1" baseline="30000" dirty="0"/>
              <a:t> 16</a:t>
            </a:r>
            <a:r>
              <a:rPr lang="en-US" i="1" dirty="0"/>
              <a:t> Yet if anyone suffers as a Christian, let him not be ashamed, but let him glorify God in this matter.”</a:t>
            </a:r>
            <a:endParaRPr lang="en-US" sz="1200" i="1" dirty="0">
              <a:solidFill>
                <a:schemeClr val="bg1"/>
              </a:solidFill>
              <a:effectLst>
                <a:outerShdw blurRad="38100" dist="38100" dir="2700000" algn="tl">
                  <a:srgbClr val="000000">
                    <a:alpha val="43137"/>
                  </a:srgbClr>
                </a:outerShdw>
              </a:effectLst>
            </a:endParaRP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Honor is a fundamental principle of living for Jesus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380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22:16-22), </a:t>
            </a:r>
            <a:r>
              <a:rPr lang="en-US" i="1" dirty="0"/>
              <a:t>“And they sent to Him their disciples with the Herodians, saying, “Teacher, we know that You are true, and teach the way of God in truth; nor do You care about anyone, for You do not regard the person of men.</a:t>
            </a:r>
            <a:r>
              <a:rPr lang="en-US" i="1" baseline="30000" dirty="0"/>
              <a:t> 17</a:t>
            </a:r>
            <a:r>
              <a:rPr lang="en-US" i="1" dirty="0"/>
              <a:t> Tell us, therefore, what do You think? Is it lawful to pay taxes to Caesar, or not?” </a:t>
            </a:r>
            <a:r>
              <a:rPr lang="en-US" i="1" baseline="30000" dirty="0"/>
              <a:t>18</a:t>
            </a:r>
            <a:r>
              <a:rPr lang="en-US" i="1" dirty="0"/>
              <a:t> But Jesus perceived their wickedness, and said, “Why do you test Me, you hypocrites?</a:t>
            </a:r>
            <a:r>
              <a:rPr lang="en-US" i="1" baseline="30000" dirty="0"/>
              <a:t> 19</a:t>
            </a:r>
            <a:r>
              <a:rPr lang="en-US" i="1" dirty="0"/>
              <a:t> Show Me the tax money.” So they brought Him a denarius. </a:t>
            </a:r>
            <a:r>
              <a:rPr lang="en-US" i="1" baseline="30000" dirty="0"/>
              <a:t>20</a:t>
            </a:r>
            <a:r>
              <a:rPr lang="en-US" i="1" dirty="0"/>
              <a:t> And He said to them, “Whose image and inscription is this?” </a:t>
            </a:r>
            <a:r>
              <a:rPr lang="en-US" i="1" baseline="30000" dirty="0"/>
              <a:t>21</a:t>
            </a:r>
            <a:r>
              <a:rPr lang="en-US" i="1" dirty="0"/>
              <a:t> They said to Him, “Caesar’s.” And He said to them, “Render therefore to Caesar the things that are Caesar's, and to God the things that are God's.”</a:t>
            </a:r>
            <a:r>
              <a:rPr lang="en-US" i="1" baseline="30000" dirty="0"/>
              <a:t> 22</a:t>
            </a:r>
            <a:r>
              <a:rPr lang="en-US" i="1" dirty="0"/>
              <a:t> When they had heard these words, they marveled, and left Him and went their way.”</a:t>
            </a:r>
          </a:p>
          <a:p>
            <a:endParaRPr lang="en-US" dirty="0"/>
          </a:p>
          <a:p>
            <a:pPr marL="171450" indent="-171450">
              <a:buFont typeface="Arial" panose="020B0604020202020204" pitchFamily="34" charset="0"/>
              <a:buChar char="•"/>
            </a:pPr>
            <a:r>
              <a:rPr lang="en-US" b="1" dirty="0"/>
              <a:t>Main points:</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The Pharisees and the Herodians were NOT allies</a:t>
            </a:r>
          </a:p>
          <a:p>
            <a:pPr marL="1085850" lvl="2"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Remember, Herod was despised by the Jews for his affiliation with Rome.</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Why is flattery sometimes effective?</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The question asked was not sincere</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How can Jesus perceive? (with Divine power). Can we do the same?  (No, but we can and should be perceptive individuals.  Example:  Leadership requires it. Also evangelism).</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It is lawful before God to pay taxes to the secular government (even if it is evil).</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The Roman government was legitimate</a:t>
            </a:r>
          </a:p>
          <a:p>
            <a:pPr marL="0" lvl="0" indent="0" algn="l">
              <a:buFont typeface="Arial" panose="020B0604020202020204" pitchFamily="34" charset="0"/>
              <a:buNone/>
            </a:pPr>
            <a:r>
              <a:rPr lang="en-US" sz="1200" b="1" dirty="0">
                <a:solidFill>
                  <a:schemeClr val="bg1"/>
                </a:solidFill>
                <a:effectLst>
                  <a:outerShdw blurRad="38100" dist="38100" dir="2700000" algn="tl">
                    <a:srgbClr val="000000">
                      <a:alpha val="43137"/>
                    </a:srgbClr>
                  </a:outerShdw>
                </a:effectLst>
              </a:rPr>
              <a:t>(Acts 17:26-27), </a:t>
            </a:r>
            <a:r>
              <a:rPr lang="en-US" sz="1200" i="1" dirty="0">
                <a:solidFill>
                  <a:schemeClr val="bg1"/>
                </a:solidFill>
                <a:effectLst>
                  <a:outerShdw blurRad="38100" dist="38100" dir="2700000" algn="tl">
                    <a:srgbClr val="000000">
                      <a:alpha val="43137"/>
                    </a:srgbClr>
                  </a:outerShdw>
                </a:effectLst>
              </a:rPr>
              <a:t>“</a:t>
            </a:r>
            <a:r>
              <a:rPr lang="en-US" i="1" dirty="0"/>
              <a:t>And He has made from one blood every nation of men to dwell on all the face of the earth, and has determined their </a:t>
            </a:r>
            <a:r>
              <a:rPr lang="en-US" i="1" dirty="0" err="1"/>
              <a:t>preappointed</a:t>
            </a:r>
            <a:r>
              <a:rPr lang="en-US" i="1" dirty="0"/>
              <a:t> times and the boundaries of their dwellings,</a:t>
            </a:r>
            <a:r>
              <a:rPr lang="en-US" i="1" baseline="30000" dirty="0"/>
              <a:t> 27</a:t>
            </a:r>
            <a:r>
              <a:rPr lang="en-US" i="1" dirty="0"/>
              <a:t> so that they should seek the Lord, in the hope that they might grope for Him and find Him, though He is not far from each one of us</a:t>
            </a:r>
            <a:r>
              <a:rPr lang="en-US" sz="1200" i="1" dirty="0">
                <a:solidFill>
                  <a:schemeClr val="bg1"/>
                </a:solidFill>
                <a:effectLst>
                  <a:outerShdw blurRad="38100" dist="38100" dir="2700000" algn="tl">
                    <a:srgbClr val="000000">
                      <a:alpha val="43137"/>
                    </a:srgbClr>
                  </a:outerShdw>
                </a:effectLst>
              </a:rPr>
              <a:t>.”</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43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effectLst>
                  <a:outerShdw blurRad="38100" dist="38100" dir="2700000" algn="tl">
                    <a:srgbClr val="000000">
                      <a:alpha val="43137"/>
                    </a:srgbClr>
                  </a:outerShdw>
                </a:effectLst>
              </a:rPr>
              <a:t>Q1: How can I incorporate the lessons I have learned from these passages into my daily life?</a:t>
            </a:r>
          </a:p>
          <a:p>
            <a:pPr marL="628650" lvl="1" indent="-171450">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Pay taxes</a:t>
            </a:r>
          </a:p>
          <a:p>
            <a:pPr marL="628650" lvl="1" indent="-171450">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Obey the laws of the land</a:t>
            </a:r>
          </a:p>
          <a:p>
            <a:pPr marL="628650" lvl="1" indent="-171450">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Approach law keeping as if you are seeking to obey God Himself</a:t>
            </a:r>
          </a:p>
          <a:p>
            <a:pPr marL="628650" lvl="1" indent="-171450">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Always treat civil authorities with respect (respect is innately due as a function of their position and work).</a:t>
            </a:r>
          </a:p>
          <a:p>
            <a:pPr marL="628650" lvl="1" indent="-171450">
              <a:buFont typeface="Arial" panose="020B0604020202020204" pitchFamily="34" charset="0"/>
              <a:buChar char="•"/>
            </a:pPr>
            <a:endParaRPr lang="en-US" sz="1200" dirty="0">
              <a:solidFill>
                <a:schemeClr val="bg1"/>
              </a:solidFill>
              <a:effectLst>
                <a:outerShdw blurRad="38100" dist="38100" dir="2700000" algn="tl">
                  <a:srgbClr val="000000">
                    <a:alpha val="43137"/>
                  </a:srgbClr>
                </a:outerShdw>
              </a:effectLst>
            </a:endParaRP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670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effectLst>
                  <a:outerShdw blurRad="38100" dist="38100" dir="2700000" algn="tl">
                    <a:srgbClr val="000000">
                      <a:alpha val="43137"/>
                    </a:srgbClr>
                  </a:outerShdw>
                </a:effectLst>
              </a:rPr>
              <a:t>Q1: How will my applying the teaching in these lessons improve my spiritual life?</a:t>
            </a:r>
          </a:p>
          <a:p>
            <a:pPr marL="628650" lvl="1" indent="-171450">
              <a:buFont typeface="Arial" panose="020B0604020202020204" pitchFamily="34" charset="0"/>
              <a:buChar char="•"/>
            </a:pPr>
            <a:r>
              <a:rPr lang="en-US" i="0" dirty="0"/>
              <a:t>The practice of obedience (to parents, civil authorities, etc.) helps establish discipline in life.</a:t>
            </a:r>
          </a:p>
          <a:p>
            <a:pPr marL="628650" lvl="1" indent="-171450">
              <a:buFont typeface="Arial" panose="020B0604020202020204" pitchFamily="34" charset="0"/>
              <a:buChar char="•"/>
            </a:pPr>
            <a:r>
              <a:rPr lang="en-US" i="0" dirty="0"/>
              <a:t>Respect for civil authority lends one to respecting God’s authority as well</a:t>
            </a:r>
          </a:p>
          <a:p>
            <a:pPr marL="0" lvl="0" indent="0">
              <a:buFont typeface="Arial" panose="020B0604020202020204" pitchFamily="34" charset="0"/>
              <a:buNone/>
            </a:pPr>
            <a:r>
              <a:rPr lang="en-US" b="1" i="0" dirty="0"/>
              <a:t>(1 John 4:20), </a:t>
            </a:r>
            <a:r>
              <a:rPr lang="en-US" i="1" dirty="0"/>
              <a:t>“If someone says, “I love God,” and hates his brother, he is a liar; for he who does not love his brother whom he has seen, how can he love God whom he has not seen?”</a:t>
            </a:r>
          </a:p>
          <a:p>
            <a:pPr marL="1085850" lvl="2" indent="-171450">
              <a:buFont typeface="Arial" panose="020B0604020202020204" pitchFamily="34" charset="0"/>
              <a:buChar char="•"/>
            </a:pPr>
            <a:r>
              <a:rPr lang="en-US" i="0" dirty="0"/>
              <a:t>In the same way, how can you expect to be obedient to God who you have not seen, if you aren’t obedient to the civil authorities who you have seen?</a:t>
            </a:r>
          </a:p>
          <a:p>
            <a:pPr marL="628650" lvl="1" indent="-171450">
              <a:buFont typeface="Arial" panose="020B0604020202020204" pitchFamily="34" charset="0"/>
              <a:buChar char="•"/>
            </a:pPr>
            <a:r>
              <a:rPr lang="en-US" i="0" dirty="0"/>
              <a:t>Fulfilling duties toward authority is something that comes from, and brings forth an honorable character.</a:t>
            </a:r>
          </a:p>
          <a:p>
            <a:pPr marL="628650" lvl="1" indent="-171450">
              <a:buFont typeface="Arial" panose="020B0604020202020204" pitchFamily="34" charset="0"/>
              <a:buChar char="•"/>
            </a:pPr>
            <a:r>
              <a:rPr lang="en-US" i="0" dirty="0"/>
              <a:t>Honor (defined) – </a:t>
            </a:r>
            <a:r>
              <a:rPr lang="en-US" i="0" dirty="0" err="1"/>
              <a:t>timaō</a:t>
            </a:r>
            <a:r>
              <a:rPr lang="en-US" i="0" dirty="0"/>
              <a:t> – to revere, venerate.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09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effectLst>
                  <a:outerShdw blurRad="38100" dist="38100" dir="2700000" algn="tl">
                    <a:srgbClr val="000000">
                      <a:alpha val="43137"/>
                    </a:srgbClr>
                  </a:outerShdw>
                </a:effectLst>
              </a:rPr>
              <a:t>Q1: How will my applying the teaching in these lessons improve my spiritual life?</a:t>
            </a:r>
          </a:p>
          <a:p>
            <a:pPr marL="628650" lvl="1" indent="-171450">
              <a:buFont typeface="Arial" panose="020B0604020202020204" pitchFamily="34" charset="0"/>
              <a:buChar char="•"/>
            </a:pPr>
            <a:r>
              <a:rPr lang="en-US" dirty="0"/>
              <a:t>It will keep me in fellowship with God</a:t>
            </a:r>
          </a:p>
          <a:p>
            <a:pPr marL="0" lvl="0" indent="0">
              <a:buFont typeface="Arial" panose="020B0604020202020204" pitchFamily="34" charset="0"/>
              <a:buNone/>
            </a:pPr>
            <a:r>
              <a:rPr lang="en-US" b="1" dirty="0"/>
              <a:t>(1 John 1:9), </a:t>
            </a:r>
            <a:r>
              <a:rPr lang="en-US" i="1" dirty="0"/>
              <a:t>“If we confess our sins, He is faithful and just to forgive us our sins and to cleanse us from all unrighteousness.”</a:t>
            </a:r>
          </a:p>
          <a:p>
            <a:pPr marL="628650" lvl="1" indent="-171450">
              <a:buFont typeface="Arial" panose="020B0604020202020204" pitchFamily="34" charset="0"/>
              <a:buChar char="•"/>
            </a:pPr>
            <a:r>
              <a:rPr lang="en-US" dirty="0"/>
              <a:t>It will cultivate in me a sense of thankfulness toward God</a:t>
            </a:r>
          </a:p>
          <a:p>
            <a:pPr marL="0" lvl="0" indent="0">
              <a:buFont typeface="Arial" panose="020B0604020202020204" pitchFamily="34" charset="0"/>
              <a:buNone/>
            </a:pPr>
            <a:r>
              <a:rPr lang="en-US" b="1" dirty="0"/>
              <a:t>(1 Thessalonians 5:16-18), </a:t>
            </a:r>
            <a:r>
              <a:rPr lang="en-US" i="1" dirty="0"/>
              <a:t>“Rejoice always,</a:t>
            </a:r>
            <a:r>
              <a:rPr lang="en-US" i="1" baseline="30000" dirty="0"/>
              <a:t> 17</a:t>
            </a:r>
            <a:r>
              <a:rPr lang="en-US" i="1" dirty="0"/>
              <a:t> pray without ceasing,</a:t>
            </a:r>
            <a:r>
              <a:rPr lang="en-US" i="1" baseline="30000" dirty="0"/>
              <a:t> 18</a:t>
            </a:r>
            <a:r>
              <a:rPr lang="en-US" i="1" dirty="0"/>
              <a:t> in everything give thanks; for this is the will of God in Christ Jesus for you.”</a:t>
            </a:r>
          </a:p>
          <a:p>
            <a:pPr marL="628650" lvl="1" indent="-171450">
              <a:buFont typeface="Arial" panose="020B0604020202020204" pitchFamily="34" charset="0"/>
              <a:buChar char="•"/>
            </a:pPr>
            <a:r>
              <a:rPr lang="en-US" dirty="0"/>
              <a:t>It will alleviate problematic anxiety</a:t>
            </a:r>
          </a:p>
          <a:p>
            <a:pPr marL="0" lvl="0" indent="0">
              <a:buFont typeface="Arial" panose="020B0604020202020204" pitchFamily="34" charset="0"/>
              <a:buNone/>
            </a:pPr>
            <a:r>
              <a:rPr lang="en-US" b="1" dirty="0"/>
              <a:t>(Philippians 4:6-7), </a:t>
            </a:r>
            <a:r>
              <a:rPr lang="en-US" i="1" dirty="0"/>
              <a:t>“Be anxious for nothing, but in everything by prayer and supplication, with thanksgiving, let your requests be made known to God;</a:t>
            </a:r>
            <a:r>
              <a:rPr lang="en-US" i="1" baseline="30000" dirty="0"/>
              <a:t> 7</a:t>
            </a:r>
            <a:r>
              <a:rPr lang="en-US" i="1" dirty="0"/>
              <a:t> and the peace of God, which surpasses all understanding, will guard your hearts and minds through Christ Jesus.”</a:t>
            </a:r>
          </a:p>
          <a:p>
            <a:pPr marL="628650" lvl="1" indent="-171450">
              <a:buFont typeface="Arial" panose="020B0604020202020204" pitchFamily="34" charset="0"/>
              <a:buChar char="•"/>
            </a:pPr>
            <a:r>
              <a:rPr lang="en-US" dirty="0"/>
              <a:t>It will bring wisdom</a:t>
            </a:r>
          </a:p>
          <a:p>
            <a:pPr marL="0" lvl="0" indent="0">
              <a:buFont typeface="Arial" panose="020B0604020202020204" pitchFamily="34" charset="0"/>
              <a:buNone/>
            </a:pPr>
            <a:r>
              <a:rPr lang="en-US" b="1" dirty="0"/>
              <a:t>(James 1:5), </a:t>
            </a:r>
            <a:r>
              <a:rPr lang="en-US" i="1" dirty="0"/>
              <a:t>“If any of you lacks wisdom, let him ask of God, who gives to all liberally and without reproach, and it will be given to him.”</a:t>
            </a:r>
          </a:p>
          <a:p>
            <a:pPr marL="628650" lvl="1" indent="-171450">
              <a:buFont typeface="Arial" panose="020B0604020202020204" pitchFamily="34" charset="0"/>
              <a:buChar char="•"/>
            </a:pPr>
            <a:r>
              <a:rPr lang="en-US" dirty="0"/>
              <a:t>It will make me spiritually minded</a:t>
            </a:r>
          </a:p>
          <a:p>
            <a:pPr marL="0" lvl="0" indent="0">
              <a:buFont typeface="Arial" panose="020B0604020202020204" pitchFamily="34" charset="0"/>
              <a:buNone/>
            </a:pPr>
            <a:r>
              <a:rPr lang="en-US" b="1" dirty="0"/>
              <a:t>(Colossians 3:2), </a:t>
            </a:r>
            <a:r>
              <a:rPr lang="en-US" i="1" dirty="0"/>
              <a:t>“Set your mind on things above, not on things on the earth.”</a:t>
            </a:r>
          </a:p>
          <a:p>
            <a:pPr marL="628650" lvl="1" indent="-171450">
              <a:buFont typeface="Arial" panose="020B0604020202020204" pitchFamily="34" charset="0"/>
              <a:buChar char="•"/>
            </a:pPr>
            <a:r>
              <a:rPr lang="en-US" dirty="0"/>
              <a:t>Prayer grants you strength to avoid temptation</a:t>
            </a:r>
          </a:p>
          <a:p>
            <a:pPr marL="0" lvl="0" indent="0">
              <a:buFont typeface="Arial" panose="020B0604020202020204" pitchFamily="34" charset="0"/>
              <a:buNone/>
            </a:pPr>
            <a:r>
              <a:rPr lang="en-US" b="1" dirty="0"/>
              <a:t>(Matthew 26:41), </a:t>
            </a:r>
            <a:r>
              <a:rPr lang="en-US" i="1" dirty="0"/>
              <a:t>“Watch and pray, lest you enter into temptation. The spirit indeed is willing, but the flesh is weak.”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78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83DB-72E1-AA17-ED75-099247C084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9287EE-2BD0-3EFE-FDE1-6328E935D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93F312-8333-563F-E120-EEF3168C6E18}"/>
              </a:ext>
            </a:extLst>
          </p:cNvPr>
          <p:cNvSpPr>
            <a:spLocks noGrp="1"/>
          </p:cNvSpPr>
          <p:nvPr>
            <p:ph type="dt" sz="half" idx="10"/>
          </p:nvPr>
        </p:nvSpPr>
        <p:spPr/>
        <p:txBody>
          <a:bodyPr/>
          <a:lstStyle/>
          <a:p>
            <a:fld id="{16DF8A9A-6657-45A2-9481-5DA11FBEE26B}" type="datetimeFigureOut">
              <a:rPr lang="en-US" smtClean="0"/>
              <a:t>7/31/2022</a:t>
            </a:fld>
            <a:endParaRPr lang="en-US"/>
          </a:p>
        </p:txBody>
      </p:sp>
      <p:sp>
        <p:nvSpPr>
          <p:cNvPr id="5" name="Footer Placeholder 4">
            <a:extLst>
              <a:ext uri="{FF2B5EF4-FFF2-40B4-BE49-F238E27FC236}">
                <a16:creationId xmlns:a16="http://schemas.microsoft.com/office/drawing/2014/main" id="{E099D1FB-8EC9-E437-E2C0-AD665880B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047DB-97E8-DEA5-2FC1-61E04B108B7E}"/>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937267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50E5-C66C-D290-BFC3-FC15CEB7A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4088BF-103C-16AC-2DE4-0F88091AE8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FA0DA-3189-9680-80F0-E7B3FDC723E0}"/>
              </a:ext>
            </a:extLst>
          </p:cNvPr>
          <p:cNvSpPr>
            <a:spLocks noGrp="1"/>
          </p:cNvSpPr>
          <p:nvPr>
            <p:ph type="dt" sz="half" idx="10"/>
          </p:nvPr>
        </p:nvSpPr>
        <p:spPr/>
        <p:txBody>
          <a:bodyPr/>
          <a:lstStyle/>
          <a:p>
            <a:fld id="{16DF8A9A-6657-45A2-9481-5DA11FBEE26B}" type="datetimeFigureOut">
              <a:rPr lang="en-US" smtClean="0"/>
              <a:t>7/31/2022</a:t>
            </a:fld>
            <a:endParaRPr lang="en-US"/>
          </a:p>
        </p:txBody>
      </p:sp>
      <p:sp>
        <p:nvSpPr>
          <p:cNvPr id="5" name="Footer Placeholder 4">
            <a:extLst>
              <a:ext uri="{FF2B5EF4-FFF2-40B4-BE49-F238E27FC236}">
                <a16:creationId xmlns:a16="http://schemas.microsoft.com/office/drawing/2014/main" id="{5DBC04FB-CCFF-FCE1-B913-B1F759283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B50E3-E862-1739-FF51-93A4D61B05D5}"/>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02649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E34EE-3173-0011-AC6C-628E5BDF93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AB1D6-F79D-0143-1FA0-637CD8C48E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ACC8C-E005-DC41-A75B-79BBB511ECC3}"/>
              </a:ext>
            </a:extLst>
          </p:cNvPr>
          <p:cNvSpPr>
            <a:spLocks noGrp="1"/>
          </p:cNvSpPr>
          <p:nvPr>
            <p:ph type="dt" sz="half" idx="10"/>
          </p:nvPr>
        </p:nvSpPr>
        <p:spPr/>
        <p:txBody>
          <a:bodyPr/>
          <a:lstStyle/>
          <a:p>
            <a:fld id="{16DF8A9A-6657-45A2-9481-5DA11FBEE26B}" type="datetimeFigureOut">
              <a:rPr lang="en-US" smtClean="0"/>
              <a:t>7/31/2022</a:t>
            </a:fld>
            <a:endParaRPr lang="en-US"/>
          </a:p>
        </p:txBody>
      </p:sp>
      <p:sp>
        <p:nvSpPr>
          <p:cNvPr id="5" name="Footer Placeholder 4">
            <a:extLst>
              <a:ext uri="{FF2B5EF4-FFF2-40B4-BE49-F238E27FC236}">
                <a16:creationId xmlns:a16="http://schemas.microsoft.com/office/drawing/2014/main" id="{0E067A6A-6924-3FC6-4DD8-4C408009B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FD7F6-005E-AD49-DAC1-9909AC4CF9AD}"/>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24775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08E2-F291-ED50-5DA2-42F163FA4F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F4A42E-957E-3EF5-D6EC-D44F0C0BB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11073-E338-7EA6-895C-B862368D66D4}"/>
              </a:ext>
            </a:extLst>
          </p:cNvPr>
          <p:cNvSpPr>
            <a:spLocks noGrp="1"/>
          </p:cNvSpPr>
          <p:nvPr>
            <p:ph type="dt" sz="half" idx="10"/>
          </p:nvPr>
        </p:nvSpPr>
        <p:spPr/>
        <p:txBody>
          <a:bodyPr/>
          <a:lstStyle/>
          <a:p>
            <a:fld id="{16DF8A9A-6657-45A2-9481-5DA11FBEE26B}" type="datetimeFigureOut">
              <a:rPr lang="en-US" smtClean="0"/>
              <a:t>7/31/2022</a:t>
            </a:fld>
            <a:endParaRPr lang="en-US"/>
          </a:p>
        </p:txBody>
      </p:sp>
      <p:sp>
        <p:nvSpPr>
          <p:cNvPr id="5" name="Footer Placeholder 4">
            <a:extLst>
              <a:ext uri="{FF2B5EF4-FFF2-40B4-BE49-F238E27FC236}">
                <a16:creationId xmlns:a16="http://schemas.microsoft.com/office/drawing/2014/main" id="{F40A1B5D-D25B-567D-8B4F-BF0B6D7EF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1DE51-EE86-6797-A03A-385D0F68300C}"/>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60165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F68D-694F-A912-01AF-2D1E7F0BFD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BF3EEC-AB41-3140-2783-427811B2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41131-05D6-11AA-ABE9-0C92F08A8D2E}"/>
              </a:ext>
            </a:extLst>
          </p:cNvPr>
          <p:cNvSpPr>
            <a:spLocks noGrp="1"/>
          </p:cNvSpPr>
          <p:nvPr>
            <p:ph type="dt" sz="half" idx="10"/>
          </p:nvPr>
        </p:nvSpPr>
        <p:spPr/>
        <p:txBody>
          <a:bodyPr/>
          <a:lstStyle/>
          <a:p>
            <a:fld id="{16DF8A9A-6657-45A2-9481-5DA11FBEE26B}" type="datetimeFigureOut">
              <a:rPr lang="en-US" smtClean="0"/>
              <a:t>7/31/2022</a:t>
            </a:fld>
            <a:endParaRPr lang="en-US"/>
          </a:p>
        </p:txBody>
      </p:sp>
      <p:sp>
        <p:nvSpPr>
          <p:cNvPr id="5" name="Footer Placeholder 4">
            <a:extLst>
              <a:ext uri="{FF2B5EF4-FFF2-40B4-BE49-F238E27FC236}">
                <a16:creationId xmlns:a16="http://schemas.microsoft.com/office/drawing/2014/main" id="{1C583813-B4F6-958A-2F58-81BBD9354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3081E-5503-79F0-CB76-A8BD33995C91}"/>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99084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31B3-C455-AF6B-841B-1B9126286F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3AF60-46E8-167C-E46A-200267B4CC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C4BEBD-70DC-3F2F-AAF9-1A598C1B68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93D3A-7ABD-7B93-657F-81D068778FEB}"/>
              </a:ext>
            </a:extLst>
          </p:cNvPr>
          <p:cNvSpPr>
            <a:spLocks noGrp="1"/>
          </p:cNvSpPr>
          <p:nvPr>
            <p:ph type="dt" sz="half" idx="10"/>
          </p:nvPr>
        </p:nvSpPr>
        <p:spPr/>
        <p:txBody>
          <a:bodyPr/>
          <a:lstStyle/>
          <a:p>
            <a:fld id="{16DF8A9A-6657-45A2-9481-5DA11FBEE26B}" type="datetimeFigureOut">
              <a:rPr lang="en-US" smtClean="0"/>
              <a:t>7/31/2022</a:t>
            </a:fld>
            <a:endParaRPr lang="en-US"/>
          </a:p>
        </p:txBody>
      </p:sp>
      <p:sp>
        <p:nvSpPr>
          <p:cNvPr id="6" name="Footer Placeholder 5">
            <a:extLst>
              <a:ext uri="{FF2B5EF4-FFF2-40B4-BE49-F238E27FC236}">
                <a16:creationId xmlns:a16="http://schemas.microsoft.com/office/drawing/2014/main" id="{BAB1DB55-6BDC-5EBE-6B94-3821A83DB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002D94-8465-D68E-AF21-454C8E3EABB9}"/>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53419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EECC-DEC4-302A-64B6-A0818C8F0D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76E5DA-280C-53CC-8E08-9C7C185696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59E5F-CF5D-0948-3F1A-4F62A1B563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5CBC1-FCEC-70F7-D49D-483085DEB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4AD3F-8180-614E-F480-2B1FA7D16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CB17E-F6E5-C421-6BE7-9146CC36B2C7}"/>
              </a:ext>
            </a:extLst>
          </p:cNvPr>
          <p:cNvSpPr>
            <a:spLocks noGrp="1"/>
          </p:cNvSpPr>
          <p:nvPr>
            <p:ph type="dt" sz="half" idx="10"/>
          </p:nvPr>
        </p:nvSpPr>
        <p:spPr/>
        <p:txBody>
          <a:bodyPr/>
          <a:lstStyle/>
          <a:p>
            <a:fld id="{16DF8A9A-6657-45A2-9481-5DA11FBEE26B}" type="datetimeFigureOut">
              <a:rPr lang="en-US" smtClean="0"/>
              <a:t>7/31/2022</a:t>
            </a:fld>
            <a:endParaRPr lang="en-US"/>
          </a:p>
        </p:txBody>
      </p:sp>
      <p:sp>
        <p:nvSpPr>
          <p:cNvPr id="8" name="Footer Placeholder 7">
            <a:extLst>
              <a:ext uri="{FF2B5EF4-FFF2-40B4-BE49-F238E27FC236}">
                <a16:creationId xmlns:a16="http://schemas.microsoft.com/office/drawing/2014/main" id="{4DAF15AC-BB9B-28DB-9C93-C977D0E467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5D65DB-784B-902D-9890-95404CD2D556}"/>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76042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0B0D-A871-E1BC-25EF-EE3FF3CC7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46AF2-EE37-2CE3-5332-8A3176B53CCC}"/>
              </a:ext>
            </a:extLst>
          </p:cNvPr>
          <p:cNvSpPr>
            <a:spLocks noGrp="1"/>
          </p:cNvSpPr>
          <p:nvPr>
            <p:ph type="dt" sz="half" idx="10"/>
          </p:nvPr>
        </p:nvSpPr>
        <p:spPr/>
        <p:txBody>
          <a:bodyPr/>
          <a:lstStyle/>
          <a:p>
            <a:fld id="{16DF8A9A-6657-45A2-9481-5DA11FBEE26B}" type="datetimeFigureOut">
              <a:rPr lang="en-US" smtClean="0"/>
              <a:t>7/31/2022</a:t>
            </a:fld>
            <a:endParaRPr lang="en-US"/>
          </a:p>
        </p:txBody>
      </p:sp>
      <p:sp>
        <p:nvSpPr>
          <p:cNvPr id="4" name="Footer Placeholder 3">
            <a:extLst>
              <a:ext uri="{FF2B5EF4-FFF2-40B4-BE49-F238E27FC236}">
                <a16:creationId xmlns:a16="http://schemas.microsoft.com/office/drawing/2014/main" id="{FA2658ED-DEE8-78E7-D2EF-48A0927BE6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0A8E81-CAC8-7372-A021-B289EE508CC5}"/>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25618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BDAF00-1D99-C1AB-B03E-B09185C5D735}"/>
              </a:ext>
            </a:extLst>
          </p:cNvPr>
          <p:cNvSpPr>
            <a:spLocks noGrp="1"/>
          </p:cNvSpPr>
          <p:nvPr>
            <p:ph type="dt" sz="half" idx="10"/>
          </p:nvPr>
        </p:nvSpPr>
        <p:spPr/>
        <p:txBody>
          <a:bodyPr/>
          <a:lstStyle/>
          <a:p>
            <a:fld id="{16DF8A9A-6657-45A2-9481-5DA11FBEE26B}" type="datetimeFigureOut">
              <a:rPr lang="en-US" smtClean="0"/>
              <a:t>7/31/2022</a:t>
            </a:fld>
            <a:endParaRPr lang="en-US"/>
          </a:p>
        </p:txBody>
      </p:sp>
      <p:sp>
        <p:nvSpPr>
          <p:cNvPr id="3" name="Footer Placeholder 2">
            <a:extLst>
              <a:ext uri="{FF2B5EF4-FFF2-40B4-BE49-F238E27FC236}">
                <a16:creationId xmlns:a16="http://schemas.microsoft.com/office/drawing/2014/main" id="{FCB191EA-28E7-36E6-8389-DF53D66487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595B94-DAE6-4E5C-7797-0B3316699CFC}"/>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5071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F9E08-A3B2-FC40-1259-1C0E81DA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622829-3C44-CFE8-D18B-23AA66513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205749-92FA-F43B-894F-F24CC3A00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5412C9-1E4D-2F12-6DC0-2092FD2BE2AE}"/>
              </a:ext>
            </a:extLst>
          </p:cNvPr>
          <p:cNvSpPr>
            <a:spLocks noGrp="1"/>
          </p:cNvSpPr>
          <p:nvPr>
            <p:ph type="dt" sz="half" idx="10"/>
          </p:nvPr>
        </p:nvSpPr>
        <p:spPr/>
        <p:txBody>
          <a:bodyPr/>
          <a:lstStyle/>
          <a:p>
            <a:fld id="{16DF8A9A-6657-45A2-9481-5DA11FBEE26B}" type="datetimeFigureOut">
              <a:rPr lang="en-US" smtClean="0"/>
              <a:t>7/31/2022</a:t>
            </a:fld>
            <a:endParaRPr lang="en-US"/>
          </a:p>
        </p:txBody>
      </p:sp>
      <p:sp>
        <p:nvSpPr>
          <p:cNvPr id="6" name="Footer Placeholder 5">
            <a:extLst>
              <a:ext uri="{FF2B5EF4-FFF2-40B4-BE49-F238E27FC236}">
                <a16:creationId xmlns:a16="http://schemas.microsoft.com/office/drawing/2014/main" id="{A79C4907-3FC7-2C09-2BC2-4FDEEC63F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77A89-A41D-D59C-777C-51EE2A6DC787}"/>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62537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F18D-551C-259B-697B-AD1EC5888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57B5C4-EAA6-EC5D-7FFB-CDA8F9604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ED0566-9180-F015-319A-CBEB510D6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311C3-2D64-2DF5-09CE-D8F34215978B}"/>
              </a:ext>
            </a:extLst>
          </p:cNvPr>
          <p:cNvSpPr>
            <a:spLocks noGrp="1"/>
          </p:cNvSpPr>
          <p:nvPr>
            <p:ph type="dt" sz="half" idx="10"/>
          </p:nvPr>
        </p:nvSpPr>
        <p:spPr/>
        <p:txBody>
          <a:bodyPr/>
          <a:lstStyle/>
          <a:p>
            <a:fld id="{16DF8A9A-6657-45A2-9481-5DA11FBEE26B}" type="datetimeFigureOut">
              <a:rPr lang="en-US" smtClean="0"/>
              <a:t>7/31/2022</a:t>
            </a:fld>
            <a:endParaRPr lang="en-US"/>
          </a:p>
        </p:txBody>
      </p:sp>
      <p:sp>
        <p:nvSpPr>
          <p:cNvPr id="6" name="Footer Placeholder 5">
            <a:extLst>
              <a:ext uri="{FF2B5EF4-FFF2-40B4-BE49-F238E27FC236}">
                <a16:creationId xmlns:a16="http://schemas.microsoft.com/office/drawing/2014/main" id="{101F8B90-5678-B3C5-0CA8-B93B4E226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279EC-08CC-C6C5-0350-3EB3F3830522}"/>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76494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C424E-0296-839F-984D-5EA45E0E6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3B5092-475A-B86D-4AF8-C85056A34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3FEEC-0359-042B-42FC-2AAB4259D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F8A9A-6657-45A2-9481-5DA11FBEE26B}" type="datetimeFigureOut">
              <a:rPr lang="en-US" smtClean="0"/>
              <a:t>7/31/2022</a:t>
            </a:fld>
            <a:endParaRPr lang="en-US"/>
          </a:p>
        </p:txBody>
      </p:sp>
      <p:sp>
        <p:nvSpPr>
          <p:cNvPr id="5" name="Footer Placeholder 4">
            <a:extLst>
              <a:ext uri="{FF2B5EF4-FFF2-40B4-BE49-F238E27FC236}">
                <a16:creationId xmlns:a16="http://schemas.microsoft.com/office/drawing/2014/main" id="{54F92DD4-208C-F6AF-333E-A1CDB9CCA7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3F6161-906A-CB1A-364C-02BB60276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5B34E-23C3-47A9-B6E7-07C0BB0F0328}" type="slidenum">
              <a:rPr lang="en-US" smtClean="0"/>
              <a:t>‹#›</a:t>
            </a:fld>
            <a:endParaRPr lang="en-US"/>
          </a:p>
        </p:txBody>
      </p:sp>
    </p:spTree>
    <p:extLst>
      <p:ext uri="{BB962C8B-B14F-4D97-AF65-F5344CB8AC3E}">
        <p14:creationId xmlns:p14="http://schemas.microsoft.com/office/powerpoint/2010/main" val="813182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931025" y="318048"/>
            <a:ext cx="10307781" cy="1282152"/>
          </a:xfrm>
        </p:spPr>
        <p:txBody>
          <a:bodyPr>
            <a:noAutofit/>
          </a:bodyPr>
          <a:lstStyle/>
          <a:p>
            <a:r>
              <a:rPr lang="en-US" sz="9600" dirty="0">
                <a:solidFill>
                  <a:schemeClr val="bg1"/>
                </a:solidFill>
                <a:effectLst>
                  <a:outerShdw blurRad="38100" dist="38100" dir="2700000" algn="tl">
                    <a:srgbClr val="000000">
                      <a:alpha val="43137"/>
                    </a:srgbClr>
                  </a:outerShdw>
                </a:effectLst>
                <a:latin typeface="Fave Script Bold Pro" pitchFamily="2" charset="0"/>
              </a:rPr>
              <a:t>Learning How to Study the Bible</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1379912" y="5588145"/>
            <a:ext cx="9144000" cy="951807"/>
          </a:xfrm>
        </p:spPr>
        <p:txBody>
          <a:bodyPr/>
          <a:lstStyle/>
          <a:p>
            <a:r>
              <a:rPr lang="en-US" sz="6000" dirty="0">
                <a:solidFill>
                  <a:schemeClr val="bg1"/>
                </a:solidFill>
                <a:effectLst>
                  <a:outerShdw blurRad="38100" dist="38100" dir="2700000" algn="tl">
                    <a:srgbClr val="000000">
                      <a:alpha val="43137"/>
                    </a:srgbClr>
                  </a:outerShdw>
                </a:effectLst>
                <a:latin typeface="Fave Script Bold Pro" pitchFamily="2" charset="0"/>
              </a:rPr>
              <a:t>Independent Bible Study - 2</a:t>
            </a:r>
          </a:p>
        </p:txBody>
      </p:sp>
      <p:pic>
        <p:nvPicPr>
          <p:cNvPr id="5" name="Picture 4" descr="A picture containing wooden&#10;&#10;Description automatically generated">
            <a:extLst>
              <a:ext uri="{FF2B5EF4-FFF2-40B4-BE49-F238E27FC236}">
                <a16:creationId xmlns:a16="http://schemas.microsoft.com/office/drawing/2014/main" id="{B31CCD12-861E-B54F-6522-D9AAB80BF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385" y="1800224"/>
            <a:ext cx="5993207" cy="3371179"/>
          </a:xfrm>
          <a:prstGeom prst="rect">
            <a:avLst/>
          </a:prstGeom>
          <a:ln w="63500">
            <a:solidFill>
              <a:schemeClr val="tx1"/>
            </a:solidFill>
          </a:ln>
          <a:effectLst>
            <a:softEdge rad="0"/>
          </a:effectLst>
        </p:spPr>
      </p:pic>
    </p:spTree>
    <p:extLst>
      <p:ext uri="{BB962C8B-B14F-4D97-AF65-F5344CB8AC3E}">
        <p14:creationId xmlns:p14="http://schemas.microsoft.com/office/powerpoint/2010/main" val="766608772"/>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7" y="216448"/>
            <a:ext cx="10610192" cy="977352"/>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Text:  Romans 13:1-7  (Main points)</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346200"/>
            <a:ext cx="11848223" cy="5295351"/>
          </a:xfrm>
        </p:spPr>
        <p:txBody>
          <a:bodyPr>
            <a:norm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We are to be subject to the governing authorities</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Civil authority exists by God’s “appointment”, so must not be resisted.  Such would equate with resisting God.</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Laws are in place to control evil workers.</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“The sword” (is it a reference to capital punishment?)</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Taxes are also to be paid (for civil services)</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Render to God and man what is due</a:t>
            </a:r>
          </a:p>
        </p:txBody>
      </p:sp>
    </p:spTree>
    <p:extLst>
      <p:ext uri="{BB962C8B-B14F-4D97-AF65-F5344CB8AC3E}">
        <p14:creationId xmlns:p14="http://schemas.microsoft.com/office/powerpoint/2010/main" val="3385963905"/>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7" y="216448"/>
            <a:ext cx="10610192" cy="977352"/>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Text:  1 Peter 2:13-16  (Main points)</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346200"/>
            <a:ext cx="11848223" cy="5295351"/>
          </a:xfrm>
        </p:spPr>
        <p:txBody>
          <a:bodyPr>
            <a:norm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Submission to the civil authorities and laws are required by God.</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It seems that this is inclusive not only of the ultimate authority, but also lesser authorities.</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Being law abiding is commendable, and God’s will</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Being law abiding takes away any accusation that foolish men might raise (liberty does not equal vice).</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Honor is a fundamental principle of living for Jesus.</a:t>
            </a:r>
          </a:p>
        </p:txBody>
      </p:sp>
    </p:spTree>
    <p:extLst>
      <p:ext uri="{BB962C8B-B14F-4D97-AF65-F5344CB8AC3E}">
        <p14:creationId xmlns:p14="http://schemas.microsoft.com/office/powerpoint/2010/main" val="991016528"/>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7" y="216448"/>
            <a:ext cx="10610192" cy="977352"/>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Text:  Matthew 22:16-22  (Main points)</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346200"/>
            <a:ext cx="11848223" cy="5295351"/>
          </a:xfrm>
        </p:spPr>
        <p:txBody>
          <a:bodyPr>
            <a:norm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The Pharisees and the Herodians were NOT allies.</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Why is flattery sometimes effective?</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The question was not a sincere question</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How can Jesus perceive?  Can we do the same?</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It is lawful before God to pay taxes to the secular government (even if it is evil).</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The Roman government was legitimate                      (cf. Acts 17:26-27)</a:t>
            </a:r>
          </a:p>
        </p:txBody>
      </p:sp>
    </p:spTree>
    <p:extLst>
      <p:ext uri="{BB962C8B-B14F-4D97-AF65-F5344CB8AC3E}">
        <p14:creationId xmlns:p14="http://schemas.microsoft.com/office/powerpoint/2010/main" val="2117940456"/>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1499616"/>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Q1:  </a:t>
            </a:r>
            <a:r>
              <a:rPr lang="en-US" sz="4000" b="1" dirty="0">
                <a:solidFill>
                  <a:srgbClr val="FFFF00"/>
                </a:solidFill>
                <a:effectLst>
                  <a:outerShdw blurRad="38100" dist="38100" dir="2700000" algn="tl">
                    <a:srgbClr val="000000">
                      <a:alpha val="43137"/>
                    </a:srgbClr>
                  </a:outerShdw>
                </a:effectLst>
                <a:latin typeface="+mn-lt"/>
              </a:rPr>
              <a:t>How can I incorporate the lessons I have learned </a:t>
            </a:r>
            <a:br>
              <a:rPr lang="en-US" sz="4000" b="1" dirty="0">
                <a:solidFill>
                  <a:srgbClr val="FFFF00"/>
                </a:solidFill>
                <a:effectLst>
                  <a:outerShdw blurRad="38100" dist="38100" dir="2700000" algn="tl">
                    <a:srgbClr val="000000">
                      <a:alpha val="43137"/>
                    </a:srgbClr>
                  </a:outerShdw>
                </a:effectLst>
                <a:latin typeface="+mn-lt"/>
              </a:rPr>
            </a:br>
            <a:r>
              <a:rPr lang="en-US" sz="4000" b="1" dirty="0">
                <a:solidFill>
                  <a:srgbClr val="FFFF00"/>
                </a:solidFill>
                <a:effectLst>
                  <a:outerShdw blurRad="38100" dist="38100" dir="2700000" algn="tl">
                    <a:srgbClr val="000000">
                      <a:alpha val="43137"/>
                    </a:srgbClr>
                  </a:outerShdw>
                </a:effectLst>
                <a:latin typeface="+mn-lt"/>
              </a:rPr>
              <a:t>       from these passages into my daily life?</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975104"/>
            <a:ext cx="11848223" cy="4666447"/>
          </a:xfrm>
        </p:spPr>
        <p:txBody>
          <a:bodyPr>
            <a:norm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Pay taxes</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Obey the laws of the land</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Approach law keeping as if you are seeking to obey God Himself</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Always treat civil authorities with respect (respect is innately due as a function of their position and work)</a:t>
            </a:r>
          </a:p>
          <a:p>
            <a:pPr marL="571500" indent="-571500" algn="l">
              <a:buFont typeface="Arial" panose="020B0604020202020204" pitchFamily="34" charset="0"/>
              <a:buChar char="•"/>
            </a:pPr>
            <a:endParaRPr lang="en-US" sz="4000" dirty="0">
              <a:solidFill>
                <a:schemeClr val="bg1"/>
              </a:solidFill>
              <a:effectLst>
                <a:outerShdw blurRad="38100" dist="38100" dir="2700000" algn="tl">
                  <a:srgbClr val="000000">
                    <a:alpha val="43137"/>
                  </a:srgbClr>
                </a:outerShdw>
              </a:effectLst>
            </a:endParaRPr>
          </a:p>
          <a:p>
            <a:pPr marL="571500" indent="-571500" algn="l">
              <a:buFont typeface="Arial" panose="020B0604020202020204" pitchFamily="34" charset="0"/>
              <a:buChar char="•"/>
            </a:pPr>
            <a:endParaRPr lang="en-US"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7712900"/>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1499616"/>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Q2:  </a:t>
            </a:r>
            <a:r>
              <a:rPr lang="en-US" sz="4000" b="1" dirty="0">
                <a:solidFill>
                  <a:srgbClr val="FFFF00"/>
                </a:solidFill>
                <a:effectLst>
                  <a:outerShdw blurRad="38100" dist="38100" dir="2700000" algn="tl">
                    <a:srgbClr val="000000">
                      <a:alpha val="43137"/>
                    </a:srgbClr>
                  </a:outerShdw>
                </a:effectLst>
                <a:latin typeface="+mn-lt"/>
              </a:rPr>
              <a:t>How will my applying the teaching in these </a:t>
            </a:r>
            <a:br>
              <a:rPr lang="en-US" sz="4000" b="1" dirty="0">
                <a:solidFill>
                  <a:srgbClr val="FFFF00"/>
                </a:solidFill>
                <a:effectLst>
                  <a:outerShdw blurRad="38100" dist="38100" dir="2700000" algn="tl">
                    <a:srgbClr val="000000">
                      <a:alpha val="43137"/>
                    </a:srgbClr>
                  </a:outerShdw>
                </a:effectLst>
                <a:latin typeface="+mn-lt"/>
              </a:rPr>
            </a:br>
            <a:r>
              <a:rPr lang="en-US" sz="4000" b="1" dirty="0">
                <a:solidFill>
                  <a:srgbClr val="FFFF00"/>
                </a:solidFill>
                <a:effectLst>
                  <a:outerShdw blurRad="38100" dist="38100" dir="2700000" algn="tl">
                    <a:srgbClr val="000000">
                      <a:alpha val="43137"/>
                    </a:srgbClr>
                  </a:outerShdw>
                </a:effectLst>
                <a:latin typeface="+mn-lt"/>
              </a:rPr>
              <a:t>         lessons improve my spiritual life?</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975104"/>
            <a:ext cx="11848223" cy="4666447"/>
          </a:xfrm>
        </p:spPr>
        <p:txBody>
          <a:bodyPr>
            <a:norm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The practice of obedience (to parents, civil authorities, etc.) helps establish discipline in life.</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Respect for civil authority lends one to respecting God’s authority as well.  (cf. 1 John 4:20)</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Fulfilling duties toward authority is something that comes from, and brings forth an honorable character.</a:t>
            </a:r>
          </a:p>
        </p:txBody>
      </p:sp>
    </p:spTree>
    <p:extLst>
      <p:ext uri="{BB962C8B-B14F-4D97-AF65-F5344CB8AC3E}">
        <p14:creationId xmlns:p14="http://schemas.microsoft.com/office/powerpoint/2010/main" val="2364043306"/>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1133856"/>
          </a:xfrm>
        </p:spPr>
        <p:txBody>
          <a:bodyPr anchor="t">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Possible Titles for Your Lesson</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4" y="1591056"/>
            <a:ext cx="11561712" cy="5050495"/>
          </a:xfrm>
        </p:spPr>
        <p:txBody>
          <a:bodyPr>
            <a:normAutofit/>
          </a:bodyPr>
          <a:lstStyle/>
          <a:p>
            <a:r>
              <a:rPr lang="en-US" sz="4000" b="1" dirty="0">
                <a:solidFill>
                  <a:schemeClr val="bg1"/>
                </a:solidFill>
                <a:effectLst>
                  <a:outerShdw blurRad="38100" dist="38100" dir="2700000" algn="tl">
                    <a:srgbClr val="000000">
                      <a:alpha val="43137"/>
                    </a:srgbClr>
                  </a:outerShdw>
                </a:effectLst>
              </a:rPr>
              <a:t>The Christian’s Civil Responsibilities</a:t>
            </a:r>
          </a:p>
          <a:p>
            <a:r>
              <a:rPr lang="en-US" sz="4000" b="1" dirty="0">
                <a:solidFill>
                  <a:srgbClr val="FFFF00"/>
                </a:solidFill>
                <a:effectLst>
                  <a:outerShdw blurRad="38100" dist="38100" dir="2700000" algn="tl">
                    <a:srgbClr val="000000">
                      <a:alpha val="43137"/>
                    </a:srgbClr>
                  </a:outerShdw>
                </a:effectLst>
              </a:rPr>
              <a:t>Obey the King &amp; Pay Taxes</a:t>
            </a:r>
          </a:p>
          <a:p>
            <a:r>
              <a:rPr lang="en-US" sz="4000" b="1" dirty="0">
                <a:solidFill>
                  <a:schemeClr val="bg1"/>
                </a:solidFill>
                <a:effectLst>
                  <a:outerShdw blurRad="38100" dist="38100" dir="2700000" algn="tl">
                    <a:srgbClr val="000000">
                      <a:alpha val="43137"/>
                    </a:srgbClr>
                  </a:outerShdw>
                </a:effectLst>
              </a:rPr>
              <a:t>Civil Government in God’s Plan</a:t>
            </a:r>
          </a:p>
          <a:p>
            <a:r>
              <a:rPr lang="en-US" sz="4000" b="1" dirty="0">
                <a:solidFill>
                  <a:srgbClr val="FFFF00"/>
                </a:solidFill>
                <a:effectLst>
                  <a:outerShdw blurRad="38100" dist="38100" dir="2700000" algn="tl">
                    <a:srgbClr val="000000">
                      <a:alpha val="43137"/>
                    </a:srgbClr>
                  </a:outerShdw>
                </a:effectLst>
              </a:rPr>
              <a:t>Obey God and Man</a:t>
            </a:r>
          </a:p>
          <a:p>
            <a:r>
              <a:rPr lang="en-US" sz="4000" b="1" dirty="0">
                <a:solidFill>
                  <a:schemeClr val="bg1"/>
                </a:solidFill>
                <a:effectLst>
                  <a:outerShdw blurRad="38100" dist="38100" dir="2700000" algn="tl">
                    <a:srgbClr val="000000">
                      <a:alpha val="43137"/>
                    </a:srgbClr>
                  </a:outerShdw>
                </a:effectLst>
              </a:rPr>
              <a:t>Honor God and Man</a:t>
            </a:r>
          </a:p>
        </p:txBody>
      </p:sp>
    </p:spTree>
    <p:extLst>
      <p:ext uri="{BB962C8B-B14F-4D97-AF65-F5344CB8AC3E}">
        <p14:creationId xmlns:p14="http://schemas.microsoft.com/office/powerpoint/2010/main" val="1056946390"/>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2744</TotalTime>
  <Words>1987</Words>
  <Application>Microsoft Office PowerPoint</Application>
  <PresentationFormat>Widescreen</PresentationFormat>
  <Paragraphs>105</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 Light</vt:lpstr>
      <vt:lpstr>Arial</vt:lpstr>
      <vt:lpstr>Fave Script Bold Pro</vt:lpstr>
      <vt:lpstr>Calibri</vt:lpstr>
      <vt:lpstr>Office Theme</vt:lpstr>
      <vt:lpstr>Learning How to Study the Bible</vt:lpstr>
      <vt:lpstr>Text:  Romans 13:1-7  (Main points)</vt:lpstr>
      <vt:lpstr>Text:  1 Peter 2:13-16  (Main points)</vt:lpstr>
      <vt:lpstr>Text:  Matthew 22:16-22  (Main points)</vt:lpstr>
      <vt:lpstr>Q1:  How can I incorporate the lessons I have learned         from these passages into my daily life?</vt:lpstr>
      <vt:lpstr>Q2:  How will my applying the teaching in these           lessons improve my spiritual life?</vt:lpstr>
      <vt:lpstr>Possible Titles for Your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How to Study the Bible</dc:title>
  <dc:creator>Stan Cox</dc:creator>
  <cp:lastModifiedBy>Stan Cox</cp:lastModifiedBy>
  <cp:revision>7</cp:revision>
  <dcterms:created xsi:type="dcterms:W3CDTF">2022-06-03T22:42:35Z</dcterms:created>
  <dcterms:modified xsi:type="dcterms:W3CDTF">2022-07-31T07:35:56Z</dcterms:modified>
</cp:coreProperties>
</file>